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1.xml" ContentType="application/vnd.openxmlformats-officedocument.themeOverride+xml"/>
  <Override PartName="/ppt/notesSlides/notesSlide10.xml" ContentType="application/vnd.openxmlformats-officedocument.presentationml.notesSlide+xml"/>
  <Override PartName="/ppt/theme/themeOverride2.xml" ContentType="application/vnd.openxmlformats-officedocument.themeOverr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62" r:id="rId4"/>
    <p:sldId id="258" r:id="rId5"/>
    <p:sldId id="263" r:id="rId6"/>
    <p:sldId id="259" r:id="rId7"/>
    <p:sldId id="264" r:id="rId8"/>
    <p:sldId id="260" r:id="rId9"/>
    <p:sldId id="268" r:id="rId10"/>
    <p:sldId id="270" r:id="rId11"/>
    <p:sldId id="269" r:id="rId12"/>
    <p:sldId id="261" r:id="rId13"/>
    <p:sldId id="266" r:id="rId14"/>
    <p:sldId id="267" r:id="rId15"/>
    <p:sldId id="26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63380" autoAdjust="0"/>
  </p:normalViewPr>
  <p:slideViewPr>
    <p:cSldViewPr snapToGrid="0">
      <p:cViewPr varScale="1">
        <p:scale>
          <a:sx n="60" d="100"/>
          <a:sy n="60" d="100"/>
        </p:scale>
        <p:origin x="1242" y="6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gif>
</file>

<file path=ppt/media/image4.png>
</file>

<file path=ppt/media/image5.png>
</file>

<file path=ppt/media/image6.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542769-AE5A-4296-9489-997039D8E814}" type="datetimeFigureOut">
              <a:rPr lang="en-US" smtClean="0"/>
              <a:t>5/21/2021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0441A9-E02C-4B7B-BAF9-4EB4CAE49917}" type="slidenum">
              <a:rPr lang="en-US" smtClean="0"/>
              <a:t>‹#›</a:t>
            </a:fld>
            <a:endParaRPr lang="en-US"/>
          </a:p>
        </p:txBody>
      </p:sp>
    </p:spTree>
    <p:extLst>
      <p:ext uri="{BB962C8B-B14F-4D97-AF65-F5344CB8AC3E}">
        <p14:creationId xmlns:p14="http://schemas.microsoft.com/office/powerpoint/2010/main" val="1893594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Capstone project</a:t>
            </a:r>
          </a:p>
          <a:p>
            <a:r>
              <a:rPr lang="en-US" b="0" i="0" dirty="0">
                <a:solidFill>
                  <a:srgbClr val="000000"/>
                </a:solidFill>
                <a:effectLst/>
                <a:latin typeface="Arial" panose="020B0604020202020204" pitchFamily="34" charset="0"/>
              </a:rPr>
              <a:t>Hello everyone, I’m Ezra Skwarka and I'm going to be talking about My Capstone project, An Untitled Mining Game. Specifically, I'm going to discuss what an Untitled mining game is how I made it (both tools and processes), how I tested it, and what I learned from </a:t>
            </a:r>
            <a:r>
              <a:rPr lang="en-US" b="0" i="0" dirty="0" err="1">
                <a:solidFill>
                  <a:srgbClr val="000000"/>
                </a:solidFill>
                <a:effectLst/>
                <a:latin typeface="Arial" panose="020B0604020202020204" pitchFamily="34" charset="0"/>
              </a:rPr>
              <a:t>makeing</a:t>
            </a:r>
            <a:r>
              <a:rPr lang="en-US" b="0" i="0" dirty="0">
                <a:solidFill>
                  <a:srgbClr val="000000"/>
                </a:solidFill>
                <a:effectLst/>
                <a:latin typeface="Arial" panose="020B0604020202020204" pitchFamily="34" charset="0"/>
              </a:rPr>
              <a:t> it. At the end I have a short demo to show off as well</a:t>
            </a:r>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1</a:t>
            </a:fld>
            <a:endParaRPr lang="en-US"/>
          </a:p>
        </p:txBody>
      </p:sp>
    </p:spTree>
    <p:extLst>
      <p:ext uri="{BB962C8B-B14F-4D97-AF65-F5344CB8AC3E}">
        <p14:creationId xmlns:p14="http://schemas.microsoft.com/office/powerpoint/2010/main" val="20037306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rial" panose="020B0604020202020204" pitchFamily="34" charset="0"/>
              </a:rPr>
              <a:t>So now, with all of that context, what did I personally learn from an Untitled mining game?</a:t>
            </a:r>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10</a:t>
            </a:fld>
            <a:endParaRPr lang="en-US"/>
          </a:p>
        </p:txBody>
      </p:sp>
    </p:spTree>
    <p:extLst>
      <p:ext uri="{BB962C8B-B14F-4D97-AF65-F5344CB8AC3E}">
        <p14:creationId xmlns:p14="http://schemas.microsoft.com/office/powerpoint/2010/main" val="446057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0" i="0" dirty="0">
                <a:solidFill>
                  <a:srgbClr val="000000"/>
                </a:solidFill>
                <a:effectLst/>
                <a:latin typeface="Arial" panose="020B0604020202020204" pitchFamily="34" charset="0"/>
              </a:rPr>
              <a:t>Well for starters </a:t>
            </a:r>
            <a:r>
              <a:rPr lang="en-US" b="0" i="0" dirty="0" err="1">
                <a:solidFill>
                  <a:srgbClr val="000000"/>
                </a:solidFill>
                <a:effectLst/>
                <a:latin typeface="Arial" panose="020B0604020202020204" pitchFamily="34" charset="0"/>
              </a:rPr>
              <a:t>gml</a:t>
            </a:r>
            <a:r>
              <a:rPr lang="en-US" b="0" i="0" dirty="0">
                <a:solidFill>
                  <a:srgbClr val="000000"/>
                </a:solidFill>
                <a:effectLst/>
                <a:latin typeface="Arial" panose="020B0604020202020204" pitchFamily="34" charset="0"/>
              </a:rPr>
              <a:t>, </a:t>
            </a:r>
            <a:r>
              <a:rPr lang="en-US" b="0" i="0" dirty="0" err="1">
                <a:solidFill>
                  <a:srgbClr val="000000"/>
                </a:solidFill>
                <a:effectLst/>
                <a:latin typeface="Arial" panose="020B0604020202020204" pitchFamily="34" charset="0"/>
              </a:rPr>
              <a:t>gamemaker</a:t>
            </a:r>
            <a:r>
              <a:rPr lang="en-US" b="0" i="0" dirty="0">
                <a:solidFill>
                  <a:srgbClr val="000000"/>
                </a:solidFill>
                <a:effectLst/>
                <a:latin typeface="Arial" panose="020B0604020202020204" pitchFamily="34" charset="0"/>
              </a:rPr>
              <a:t> language, is very picky and wildly different from anything I've worked with in the past. So that's a good thing, because it's always useful to get additional experience with working with different programming languages than ones I've worked with in the past. Similarly I learned that when using this language you need to delete your complex data structures, don't worry if you don't know what those are, because if you don't they will hang around in memory like loose papers on your desk and it can and will crash your computer</a:t>
            </a: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Another one of the key things I learned while working on this was how to navigate GitHub and use it as an efficient and effective workflow tool. I’ve used GitHub in some previous courses, but I have never had quite this level of Hands-On use with it and I have to say, I'm actually pretty proud of how my GitHub repo looks for this project.</a:t>
            </a: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Lastly, I learned from this project and from this past year as a whole, I don't ever want to be a remote worker full-time. Like I'll do it if I have to but it has taken some serious tolls on my mental health there have been days I have not left my room and my desk and I do not care for this one bit. I understand the necessity, but I don’t like it</a:t>
            </a: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And now for the fabled demo and then </a:t>
            </a:r>
            <a:r>
              <a:rPr lang="en-US" b="0" i="0" dirty="0" err="1">
                <a:solidFill>
                  <a:srgbClr val="000000"/>
                </a:solidFill>
                <a:effectLst/>
                <a:latin typeface="Arial" panose="020B0604020202020204" pitchFamily="34" charset="0"/>
              </a:rPr>
              <a:t>QnA</a:t>
            </a:r>
            <a:endParaRPr lang="en-US" b="0" i="0" dirty="0">
              <a:solidFill>
                <a:srgbClr val="000000"/>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C50441A9-E02C-4B7B-BAF9-4EB4CAE49917}" type="slidenum">
              <a:rPr lang="en-US" smtClean="0"/>
              <a:t>11</a:t>
            </a:fld>
            <a:endParaRPr lang="en-US"/>
          </a:p>
        </p:txBody>
      </p:sp>
    </p:spTree>
    <p:extLst>
      <p:ext uri="{BB962C8B-B14F-4D97-AF65-F5344CB8AC3E}">
        <p14:creationId xmlns:p14="http://schemas.microsoft.com/office/powerpoint/2010/main" val="13109707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Plan:</a:t>
            </a:r>
          </a:p>
          <a:p>
            <a:r>
              <a:rPr lang="en-US" dirty="0"/>
              <a:t>Spawn in, wander</a:t>
            </a:r>
          </a:p>
          <a:p>
            <a:pPr algn="l" rtl="0"/>
            <a:r>
              <a:rPr lang="en-US" b="0" i="0" dirty="0">
                <a:solidFill>
                  <a:srgbClr val="000000"/>
                </a:solidFill>
                <a:effectLst/>
                <a:latin typeface="Arial" panose="020B0604020202020204" pitchFamily="34" charset="0"/>
              </a:rPr>
              <a:t>Mess around with inventory, highlighting picking up and letting go</a:t>
            </a:r>
          </a:p>
          <a:p>
            <a:pPr algn="l" rtl="0"/>
            <a:r>
              <a:rPr lang="en-US" b="0" i="0" dirty="0">
                <a:solidFill>
                  <a:srgbClr val="000000"/>
                </a:solidFill>
                <a:effectLst/>
                <a:latin typeface="Arial" panose="020B0604020202020204" pitchFamily="34" charset="0"/>
              </a:rPr>
              <a:t>building structures, and show the difference between green and red</a:t>
            </a:r>
          </a:p>
          <a:p>
            <a:pPr algn="l" rtl="0"/>
            <a:r>
              <a:rPr lang="en-US" b="0" i="0" dirty="0">
                <a:solidFill>
                  <a:srgbClr val="000000"/>
                </a:solidFill>
                <a:effectLst/>
                <a:latin typeface="Arial" panose="020B0604020202020204" pitchFamily="34" charset="0"/>
              </a:rPr>
              <a:t>sure renown in inventory, reset, show new renown and explain what it does (</a:t>
            </a:r>
            <a:r>
              <a:rPr lang="en-US" b="0" i="0" dirty="0" err="1">
                <a:solidFill>
                  <a:srgbClr val="000000"/>
                </a:solidFill>
                <a:effectLst/>
                <a:latin typeface="Arial" panose="020B0604020202020204" pitchFamily="34" charset="0"/>
              </a:rPr>
              <a:t>mouse_levels</a:t>
            </a:r>
            <a:r>
              <a:rPr lang="en-US" b="0" i="0" dirty="0">
                <a:solidFill>
                  <a:srgbClr val="000000"/>
                </a:solidFill>
                <a:effectLst/>
                <a:latin typeface="Arial" panose="020B0604020202020204" pitchFamily="34" charset="0"/>
              </a:rPr>
              <a:t>)</a:t>
            </a:r>
          </a:p>
          <a:p>
            <a:pPr algn="l" rtl="0"/>
            <a:r>
              <a:rPr lang="en-US" b="0" i="0" dirty="0">
                <a:solidFill>
                  <a:srgbClr val="000000"/>
                </a:solidFill>
                <a:effectLst/>
                <a:latin typeface="Arial" panose="020B0604020202020204" pitchFamily="34" charset="0"/>
              </a:rPr>
              <a:t>load pre-built save file</a:t>
            </a:r>
          </a:p>
          <a:p>
            <a:pPr algn="l" rtl="0"/>
            <a:r>
              <a:rPr lang="en-US" b="0" i="0" dirty="0">
                <a:solidFill>
                  <a:srgbClr val="000000"/>
                </a:solidFill>
                <a:effectLst/>
                <a:latin typeface="Arial" panose="020B0604020202020204" pitchFamily="34" charset="0"/>
              </a:rPr>
              <a:t>illustrate the difference in structure speeds using infinite shiny</a:t>
            </a:r>
          </a:p>
          <a:p>
            <a:pPr algn="l" rtl="0"/>
            <a:r>
              <a:rPr lang="en-US" b="0" i="0" dirty="0">
                <a:solidFill>
                  <a:srgbClr val="000000"/>
                </a:solidFill>
                <a:effectLst/>
                <a:latin typeface="Arial" panose="020B0604020202020204" pitchFamily="34" charset="0"/>
              </a:rPr>
              <a:t>explain the mouse tool structure</a:t>
            </a:r>
          </a:p>
          <a:p>
            <a:pPr algn="l" rtl="0"/>
            <a:r>
              <a:rPr lang="en-US" b="0" i="0" dirty="0">
                <a:solidFill>
                  <a:srgbClr val="000000"/>
                </a:solidFill>
                <a:effectLst/>
                <a:latin typeface="Arial" panose="020B0604020202020204" pitchFamily="34" charset="0"/>
              </a:rPr>
              <a:t>talk about relics and spending renown</a:t>
            </a:r>
          </a:p>
          <a:p>
            <a:pPr algn="l" rtl="0"/>
            <a:r>
              <a:rPr lang="en-US" b="0" i="0" dirty="0">
                <a:solidFill>
                  <a:srgbClr val="000000"/>
                </a:solidFill>
                <a:effectLst/>
                <a:latin typeface="Arial" panose="020B0604020202020204" pitchFamily="34" charset="0"/>
              </a:rPr>
              <a:t>build shopping stall and show effects of pick power</a:t>
            </a:r>
          </a:p>
          <a:p>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12</a:t>
            </a:fld>
            <a:endParaRPr lang="en-US"/>
          </a:p>
        </p:txBody>
      </p:sp>
    </p:spTree>
    <p:extLst>
      <p:ext uri="{BB962C8B-B14F-4D97-AF65-F5344CB8AC3E}">
        <p14:creationId xmlns:p14="http://schemas.microsoft.com/office/powerpoint/2010/main" val="27651755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rial" panose="020B0604020202020204" pitchFamily="34" charset="0"/>
              </a:rPr>
              <a:t>1st an overview, that is to say what is an Untitled mining game</a:t>
            </a:r>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2</a:t>
            </a:fld>
            <a:endParaRPr lang="en-US"/>
          </a:p>
        </p:txBody>
      </p:sp>
    </p:spTree>
    <p:extLst>
      <p:ext uri="{BB962C8B-B14F-4D97-AF65-F5344CB8AC3E}">
        <p14:creationId xmlns:p14="http://schemas.microsoft.com/office/powerpoint/2010/main" val="1103672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0" i="0" dirty="0">
                <a:solidFill>
                  <a:srgbClr val="000000"/>
                </a:solidFill>
                <a:effectLst/>
                <a:latin typeface="Arial" panose="020B0604020202020204" pitchFamily="34" charset="0"/>
              </a:rPr>
              <a:t>An Untitled mining game is well a mining game inspired by various idle games that I grew up with such as Adventure capitalist, Cookie Clicker, and things of that nature. In these games you cultivate resources and improve your way to gather resources so that they feed into each other when you get a sort of exponential Snowball Effect. </a:t>
            </a:r>
          </a:p>
          <a:p>
            <a:pPr algn="l" rtl="0"/>
            <a:r>
              <a:rPr lang="en-US" b="0" i="0" dirty="0">
                <a:solidFill>
                  <a:srgbClr val="000000"/>
                </a:solidFill>
                <a:effectLst/>
                <a:latin typeface="Arial" panose="020B0604020202020204" pitchFamily="34" charset="0"/>
              </a:rPr>
              <a:t>I personally quite enjoy these games because I like seeing big numbers and I like seeing them go up fast. However one sort of flaw I encounter when I'm personally playing these games is that, at a certain point, they almost become a fully autonomous game. You just show up, click around for about 5 minutes, and wait for the next day.</a:t>
            </a:r>
          </a:p>
          <a:p>
            <a:pPr algn="l" rtl="0"/>
            <a:r>
              <a:rPr lang="en-US" b="0" i="0" dirty="0">
                <a:solidFill>
                  <a:srgbClr val="000000"/>
                </a:solidFill>
                <a:effectLst/>
                <a:latin typeface="Arial" panose="020B0604020202020204" pitchFamily="34" charset="0"/>
              </a:rPr>
              <a:t> </a:t>
            </a:r>
          </a:p>
          <a:p>
            <a:pPr algn="l" rtl="0"/>
            <a:r>
              <a:rPr lang="en-US" b="0" i="0" dirty="0">
                <a:solidFill>
                  <a:srgbClr val="000000"/>
                </a:solidFill>
                <a:effectLst/>
                <a:latin typeface="Arial" panose="020B0604020202020204" pitchFamily="34" charset="0"/>
              </a:rPr>
              <a:t>Most of these games exist on mobile devices so that design choice makes some amount of sense, but I don't personally Vibe with it I don't like it.  I wanted to create a game that uses these principles of exponential growth but encourages more active engagement from the player.</a:t>
            </a: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I feel that this is reflected in my design thesis "mine, refine, upgrade" which I used when designing and creating all systems and components of this game, at some level every decision I made fed back into this core tenant</a:t>
            </a:r>
          </a:p>
          <a:p>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3</a:t>
            </a:fld>
            <a:endParaRPr lang="en-US"/>
          </a:p>
        </p:txBody>
      </p:sp>
    </p:spTree>
    <p:extLst>
      <p:ext uri="{BB962C8B-B14F-4D97-AF65-F5344CB8AC3E}">
        <p14:creationId xmlns:p14="http://schemas.microsoft.com/office/powerpoint/2010/main" val="1467201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rial" panose="020B0604020202020204" pitchFamily="34" charset="0"/>
              </a:rPr>
              <a:t>With that background that I'd like to talk about the Technologies I used. In other words what did I use to create an Untitled mining game</a:t>
            </a:r>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4</a:t>
            </a:fld>
            <a:endParaRPr lang="en-US"/>
          </a:p>
        </p:txBody>
      </p:sp>
    </p:spTree>
    <p:extLst>
      <p:ext uri="{BB962C8B-B14F-4D97-AF65-F5344CB8AC3E}">
        <p14:creationId xmlns:p14="http://schemas.microsoft.com/office/powerpoint/2010/main" val="1069976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0" i="0" dirty="0">
                <a:solidFill>
                  <a:srgbClr val="000000"/>
                </a:solidFill>
                <a:effectLst/>
                <a:latin typeface="Arial" panose="020B0604020202020204" pitchFamily="34" charset="0"/>
              </a:rPr>
              <a:t>Well first and foremost I chose to use </a:t>
            </a:r>
            <a:r>
              <a:rPr lang="en-US" b="0" i="0" dirty="0" err="1">
                <a:solidFill>
                  <a:srgbClr val="000000"/>
                </a:solidFill>
                <a:effectLst/>
                <a:latin typeface="Arial" panose="020B0604020202020204" pitchFamily="34" charset="0"/>
              </a:rPr>
              <a:t>gamemaker</a:t>
            </a:r>
            <a:r>
              <a:rPr lang="en-US" b="0" i="0" dirty="0">
                <a:solidFill>
                  <a:srgbClr val="000000"/>
                </a:solidFill>
                <a:effectLst/>
                <a:latin typeface="Arial" panose="020B0604020202020204" pitchFamily="34" charset="0"/>
              </a:rPr>
              <a:t> Studio 2 and its complementary language </a:t>
            </a:r>
            <a:r>
              <a:rPr lang="en-US" b="0" i="0" dirty="0" err="1">
                <a:solidFill>
                  <a:srgbClr val="000000"/>
                </a:solidFill>
                <a:effectLst/>
                <a:latin typeface="Arial" panose="020B0604020202020204" pitchFamily="34" charset="0"/>
              </a:rPr>
              <a:t>gamemaker</a:t>
            </a:r>
            <a:r>
              <a:rPr lang="en-US" b="0" i="0" dirty="0">
                <a:solidFill>
                  <a:srgbClr val="000000"/>
                </a:solidFill>
                <a:effectLst/>
                <a:latin typeface="Arial" panose="020B0604020202020204" pitchFamily="34" charset="0"/>
              </a:rPr>
              <a:t> language. I chose </a:t>
            </a:r>
            <a:r>
              <a:rPr lang="en-US" b="0" i="0" dirty="0" err="1">
                <a:solidFill>
                  <a:srgbClr val="000000"/>
                </a:solidFill>
                <a:effectLst/>
                <a:latin typeface="Arial" panose="020B0604020202020204" pitchFamily="34" charset="0"/>
              </a:rPr>
              <a:t>gml</a:t>
            </a:r>
            <a:r>
              <a:rPr lang="en-US" b="0" i="0" dirty="0">
                <a:solidFill>
                  <a:srgbClr val="000000"/>
                </a:solidFill>
                <a:effectLst/>
                <a:latin typeface="Arial" panose="020B0604020202020204" pitchFamily="34" charset="0"/>
              </a:rPr>
              <a:t> and GMS over other more popular tools like Unity because Unity was a bit more than what I needed for this project. You don't need a sledgehammer to put a nail in the wall and oftentimes if you do that you're going to damage the wall. </a:t>
            </a: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I did have some troubles learning game maker studio and </a:t>
            </a:r>
            <a:r>
              <a:rPr lang="en-US" b="0" i="0" dirty="0" err="1">
                <a:solidFill>
                  <a:srgbClr val="000000"/>
                </a:solidFill>
                <a:effectLst/>
                <a:latin typeface="Arial" panose="020B0604020202020204" pitchFamily="34" charset="0"/>
              </a:rPr>
              <a:t>gml</a:t>
            </a:r>
            <a:r>
              <a:rPr lang="en-US" b="0" i="0" dirty="0">
                <a:solidFill>
                  <a:srgbClr val="000000"/>
                </a:solidFill>
                <a:effectLst/>
                <a:latin typeface="Arial" panose="020B0604020202020204" pitchFamily="34" charset="0"/>
              </a:rPr>
              <a:t> because they're based off of the C sharp programming language which I've had no experience with, but all in all I do very much consider it to be a worthwhile experience because of everything I learned both from a technical and design and workflow perspective</a:t>
            </a:r>
          </a:p>
          <a:p>
            <a:pPr algn="l" rtl="0"/>
            <a:endParaRPr lang="en-US" b="0" i="0" dirty="0">
              <a:solidFill>
                <a:srgbClr val="000000"/>
              </a:solidFill>
              <a:effectLst/>
              <a:latin typeface="Arial" panose="020B0604020202020204" pitchFamily="34" charset="0"/>
            </a:endParaRPr>
          </a:p>
          <a:p>
            <a:r>
              <a:rPr lang="en-US" b="0" i="0" dirty="0">
                <a:solidFill>
                  <a:srgbClr val="000000"/>
                </a:solidFill>
                <a:effectLst/>
                <a:latin typeface="Arial" panose="020B0604020202020204" pitchFamily="34" charset="0"/>
              </a:rPr>
              <a:t>Also real quick, some of the assets I used specifically the tiles I used to create the game map I did have from an asset pack I had purchased in the past before I started on this project. because of the conditions under which I purchased it I'm still fully allowed to use them as temp </a:t>
            </a:r>
            <a:r>
              <a:rPr lang="en-US" b="0" i="0" dirty="0" err="1">
                <a:solidFill>
                  <a:srgbClr val="000000"/>
                </a:solidFill>
                <a:effectLst/>
                <a:latin typeface="Arial" panose="020B0604020202020204" pitchFamily="34" charset="0"/>
              </a:rPr>
              <a:t>assest</a:t>
            </a:r>
            <a:r>
              <a:rPr lang="en-US" b="0" i="0" dirty="0">
                <a:solidFill>
                  <a:srgbClr val="000000"/>
                </a:solidFill>
                <a:effectLst/>
                <a:latin typeface="Arial" panose="020B0604020202020204" pitchFamily="34" charset="0"/>
              </a:rPr>
              <a:t> for personal projects but I did want to state that they weren't my own creation. Although all other visual assets of the game I did create myself</a:t>
            </a:r>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5</a:t>
            </a:fld>
            <a:endParaRPr lang="en-US"/>
          </a:p>
        </p:txBody>
      </p:sp>
    </p:spTree>
    <p:extLst>
      <p:ext uri="{BB962C8B-B14F-4D97-AF65-F5344CB8AC3E}">
        <p14:creationId xmlns:p14="http://schemas.microsoft.com/office/powerpoint/2010/main" val="3504387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rial" panose="020B0604020202020204" pitchFamily="34" charset="0"/>
              </a:rPr>
              <a:t>So that's cool, you see how I created an Untitled mining game but like </a:t>
            </a:r>
            <a:r>
              <a:rPr lang="en-US" b="0" i="1" dirty="0">
                <a:solidFill>
                  <a:srgbClr val="000000"/>
                </a:solidFill>
                <a:effectLst/>
                <a:latin typeface="Arial" panose="020B0604020202020204" pitchFamily="34" charset="0"/>
              </a:rPr>
              <a:t>how </a:t>
            </a:r>
            <a:r>
              <a:rPr lang="en-US" b="0" i="0" dirty="0">
                <a:solidFill>
                  <a:srgbClr val="000000"/>
                </a:solidFill>
                <a:effectLst/>
                <a:latin typeface="Arial" panose="020B0604020202020204" pitchFamily="34" charset="0"/>
              </a:rPr>
              <a:t>did I create it, what processes did I use to bring my vision to life</a:t>
            </a:r>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6</a:t>
            </a:fld>
            <a:endParaRPr lang="en-US"/>
          </a:p>
        </p:txBody>
      </p:sp>
    </p:spTree>
    <p:extLst>
      <p:ext uri="{BB962C8B-B14F-4D97-AF65-F5344CB8AC3E}">
        <p14:creationId xmlns:p14="http://schemas.microsoft.com/office/powerpoint/2010/main" val="2625345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0" i="0" dirty="0">
                <a:solidFill>
                  <a:srgbClr val="000000"/>
                </a:solidFill>
                <a:effectLst/>
                <a:latin typeface="Arial" panose="020B0604020202020204" pitchFamily="34" charset="0"/>
              </a:rPr>
              <a:t>My creation process was a systems driven Agile development. That is to say I broke my game down into its core systems that I wanted to implement and then each week I pushed through to get at least one of them created and put into my game. As I was making these systems, I took a function first fix it later mindset which is to say once I have the features in the game I can always make them better but you can't improve something that doesn't exist. </a:t>
            </a: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Some of the systems I created were the </a:t>
            </a:r>
            <a:r>
              <a:rPr lang="en-US" dirty="0"/>
              <a:t>Nodes, Structs, Zones, and Renown systems</a:t>
            </a:r>
            <a:endParaRPr lang="en-US" b="0" i="0" dirty="0">
              <a:solidFill>
                <a:srgbClr val="000000"/>
              </a:solidFill>
              <a:effectLst/>
              <a:latin typeface="Arial" panose="020B0604020202020204" pitchFamily="34" charset="0"/>
            </a:endParaRP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I focused on rapid creation, implementation, and then getting some feedback from my peers and my TA.  From that I built Dynamic systems to streamline the creation process.  I actually accomplished this using a trick I picked up in my mathematics courses when I was learning how to do proofs. </a:t>
            </a: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I started by creating a specific example of what I wanted. say I have a rock node that when broken drops smaller pebbles. Then I created a second specific example, a tree node that when broken drops wood.  I then looked to see which of those features could be abstracted into a single parent object, in other words a node that drops smaller materials when broken. All that is to say, I started with something </a:t>
            </a:r>
            <a:r>
              <a:rPr lang="en-US" b="0" i="0" dirty="0" err="1">
                <a:solidFill>
                  <a:srgbClr val="000000"/>
                </a:solidFill>
                <a:effectLst/>
                <a:latin typeface="Arial" panose="020B0604020202020204" pitchFamily="34" charset="0"/>
              </a:rPr>
              <a:t>hackey</a:t>
            </a:r>
            <a:r>
              <a:rPr lang="en-US" b="0" i="0" dirty="0">
                <a:solidFill>
                  <a:srgbClr val="000000"/>
                </a:solidFill>
                <a:effectLst/>
                <a:latin typeface="Arial" panose="020B0604020202020204" pitchFamily="34" charset="0"/>
              </a:rPr>
              <a:t> and specific but then slowly cleaned it up to be more elegant and dynamic</a:t>
            </a:r>
          </a:p>
          <a:p>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7</a:t>
            </a:fld>
            <a:endParaRPr lang="en-US"/>
          </a:p>
        </p:txBody>
      </p:sp>
    </p:spTree>
    <p:extLst>
      <p:ext uri="{BB962C8B-B14F-4D97-AF65-F5344CB8AC3E}">
        <p14:creationId xmlns:p14="http://schemas.microsoft.com/office/powerpoint/2010/main" val="32212657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rial" panose="020B0604020202020204" pitchFamily="34" charset="0"/>
              </a:rPr>
              <a:t>now that I'd established how I thought about creating this project I want to talk about what other people </a:t>
            </a:r>
            <a:r>
              <a:rPr lang="en-US" b="0" i="0">
                <a:solidFill>
                  <a:srgbClr val="000000"/>
                </a:solidFill>
                <a:effectLst/>
                <a:latin typeface="Arial" panose="020B0604020202020204" pitchFamily="34" charset="0"/>
              </a:rPr>
              <a:t>thought as </a:t>
            </a:r>
            <a:r>
              <a:rPr lang="en-US" b="0" i="0" dirty="0">
                <a:solidFill>
                  <a:srgbClr val="000000"/>
                </a:solidFill>
                <a:effectLst/>
                <a:latin typeface="Arial" panose="020B0604020202020204" pitchFamily="34" charset="0"/>
              </a:rPr>
              <a:t>I created it. That is to say how did I test an Untitled mining game</a:t>
            </a:r>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8</a:t>
            </a:fld>
            <a:endParaRPr lang="en-US"/>
          </a:p>
        </p:txBody>
      </p:sp>
    </p:spTree>
    <p:extLst>
      <p:ext uri="{BB962C8B-B14F-4D97-AF65-F5344CB8AC3E}">
        <p14:creationId xmlns:p14="http://schemas.microsoft.com/office/powerpoint/2010/main" val="39091399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0" i="0" dirty="0">
                <a:solidFill>
                  <a:srgbClr val="000000"/>
                </a:solidFill>
                <a:effectLst/>
                <a:latin typeface="Arial" panose="020B0604020202020204" pitchFamily="34" charset="0"/>
              </a:rPr>
              <a:t>The main way I focused on testing was using two specific types of tests ad-hoc and end-to-end. These are very closely related types of tests but differ in key-ways.</a:t>
            </a: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The first I used was ad-hoc testing, where I took a player, gave them a very loosely defined goal and </a:t>
            </a:r>
            <a:r>
              <a:rPr lang="en-US" b="0" i="0" dirty="0" err="1">
                <a:solidFill>
                  <a:srgbClr val="000000"/>
                </a:solidFill>
                <a:effectLst/>
                <a:latin typeface="Arial" panose="020B0604020202020204" pitchFamily="34" charset="0"/>
              </a:rPr>
              <a:t>observeed</a:t>
            </a:r>
            <a:r>
              <a:rPr lang="en-US" b="0" i="0" dirty="0">
                <a:solidFill>
                  <a:srgbClr val="000000"/>
                </a:solidFill>
                <a:effectLst/>
                <a:latin typeface="Arial" panose="020B0604020202020204" pitchFamily="34" charset="0"/>
              </a:rPr>
              <a:t> how they got there. I was specifically focusing on how the game felt with these types of tests not so much how it performed. And I did get some very useful feedback from this type of testing. I learned how the game felt to people playing it and it shed some light on how to move forward design-wise to make the game more enjoyable to play and easier to understand</a:t>
            </a:r>
          </a:p>
          <a:p>
            <a:pPr algn="l" rtl="0"/>
            <a:endParaRPr lang="en-US" b="0" i="0" dirty="0">
              <a:solidFill>
                <a:srgbClr val="000000"/>
              </a:solidFill>
              <a:effectLst/>
              <a:latin typeface="Arial" panose="020B0604020202020204" pitchFamily="34" charset="0"/>
            </a:endParaRPr>
          </a:p>
          <a:p>
            <a:pPr algn="l" rtl="0"/>
            <a:r>
              <a:rPr lang="en-US" b="0" i="0" dirty="0">
                <a:solidFill>
                  <a:srgbClr val="000000"/>
                </a:solidFill>
                <a:effectLst/>
                <a:latin typeface="Arial" panose="020B0604020202020204" pitchFamily="34" charset="0"/>
              </a:rPr>
              <a:t>The second type of testing I did was end-to-end testing, specifically vertical. The difference between this and ad-hoc is that end-to-end is very specific and very targeted. Instead of giving the user a general task like gather a hundred pebbles, I would ask them to try to break specific systems, structs for instance. This was also a very useful type of testing though in a different way, it showed me a bunch of bugs and issues with the game that I never would have found on my own because the player wasn’t as deep in as I was, they had an outside perspective and tried things I never would have thought of.</a:t>
            </a:r>
          </a:p>
          <a:p>
            <a:endParaRPr lang="en-US" dirty="0"/>
          </a:p>
        </p:txBody>
      </p:sp>
      <p:sp>
        <p:nvSpPr>
          <p:cNvPr id="4" name="Slide Number Placeholder 3"/>
          <p:cNvSpPr>
            <a:spLocks noGrp="1"/>
          </p:cNvSpPr>
          <p:nvPr>
            <p:ph type="sldNum" sz="quarter" idx="5"/>
          </p:nvPr>
        </p:nvSpPr>
        <p:spPr/>
        <p:txBody>
          <a:bodyPr/>
          <a:lstStyle/>
          <a:p>
            <a:fld id="{C50441A9-E02C-4B7B-BAF9-4EB4CAE49917}" type="slidenum">
              <a:rPr lang="en-US" smtClean="0"/>
              <a:t>9</a:t>
            </a:fld>
            <a:endParaRPr lang="en-US"/>
          </a:p>
        </p:txBody>
      </p:sp>
    </p:spTree>
    <p:extLst>
      <p:ext uri="{BB962C8B-B14F-4D97-AF65-F5344CB8AC3E}">
        <p14:creationId xmlns:p14="http://schemas.microsoft.com/office/powerpoint/2010/main" val="1475787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C09D4A-0BB1-4141-BF8B-A5934E28310B}" type="datetimeFigureOut">
              <a:rPr lang="en-US" smtClean="0"/>
              <a:t>5/21/2021</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73928108-291D-404D-A4FA-5C012428DD8D}"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1218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C09D4A-0BB1-4141-BF8B-A5934E28310B}" type="datetimeFigureOut">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928108-291D-404D-A4FA-5C012428DD8D}"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456430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C09D4A-0BB1-4141-BF8B-A5934E28310B}" type="datetimeFigureOut">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928108-291D-404D-A4FA-5C012428DD8D}"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36007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C09D4A-0BB1-4141-BF8B-A5934E28310B}" type="datetimeFigureOut">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928108-291D-404D-A4FA-5C012428DD8D}"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38708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C09D4A-0BB1-4141-BF8B-A5934E28310B}" type="datetimeFigureOut">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928108-291D-404D-A4FA-5C012428DD8D}"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779825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1C09D4A-0BB1-4141-BF8B-A5934E28310B}" type="datetimeFigureOut">
              <a:rPr lang="en-US" smtClean="0"/>
              <a:t>5/21/2021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928108-291D-404D-A4FA-5C012428DD8D}"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678026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C09D4A-0BB1-4141-BF8B-A5934E28310B}" type="datetimeFigureOut">
              <a:rPr lang="en-US" smtClean="0"/>
              <a:t>5/21/2021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928108-291D-404D-A4FA-5C012428DD8D}"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74710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C09D4A-0BB1-4141-BF8B-A5934E28310B}" type="datetimeFigureOut">
              <a:rPr lang="en-US" smtClean="0"/>
              <a:t>5/21/2021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928108-291D-404D-A4FA-5C012428DD8D}"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00577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C09D4A-0BB1-4141-BF8B-A5934E28310B}" type="datetimeFigureOut">
              <a:rPr lang="en-US" smtClean="0"/>
              <a:t>5/21/2021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928108-291D-404D-A4FA-5C012428DD8D}" type="slidenum">
              <a:rPr lang="en-US" smtClean="0"/>
              <a:t>‹#›</a:t>
            </a:fld>
            <a:endParaRPr lang="en-US"/>
          </a:p>
        </p:txBody>
      </p:sp>
    </p:spTree>
    <p:extLst>
      <p:ext uri="{BB962C8B-B14F-4D97-AF65-F5344CB8AC3E}">
        <p14:creationId xmlns:p14="http://schemas.microsoft.com/office/powerpoint/2010/main" val="3254831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C09D4A-0BB1-4141-BF8B-A5934E28310B}" type="datetimeFigureOut">
              <a:rPr lang="en-US" smtClean="0"/>
              <a:t>5/21/2021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928108-291D-404D-A4FA-5C012428DD8D}"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04488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1C09D4A-0BB1-4141-BF8B-A5934E28310B}" type="datetimeFigureOut">
              <a:rPr lang="en-US" smtClean="0"/>
              <a:t>5/21/2021</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73928108-291D-404D-A4FA-5C012428DD8D}"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7045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31C09D4A-0BB1-4141-BF8B-A5934E28310B}" type="datetimeFigureOut">
              <a:rPr lang="en-US" smtClean="0"/>
              <a:t>5/21/2021</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73928108-291D-404D-A4FA-5C012428DD8D}"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07329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hemeOverride" Target="../theme/themeOverride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8.xml"/><Relationship Id="rId1" Type="http://schemas.openxmlformats.org/officeDocument/2006/relationships/themeOverride" Target="../theme/themeOverride2.xml"/><Relationship Id="rId4" Type="http://schemas.openxmlformats.org/officeDocument/2006/relationships/image" Target="../media/image3.gif"/></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video" Target="NULL" TargetMode="External"/><Relationship Id="rId1" Type="http://schemas.openxmlformats.org/officeDocument/2006/relationships/themeOverride" Target="../theme/themeOverride3.xml"/><Relationship Id="rId5" Type="http://schemas.openxmlformats.org/officeDocument/2006/relationships/image" Target="../media/image4.png"/><Relationship Id="rId4"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microsoft.com/office/2007/relationships/media" Target="../media/media2.mp4"/><Relationship Id="rId2" Type="http://schemas.openxmlformats.org/officeDocument/2006/relationships/video" Target="NULL" TargetMode="External"/><Relationship Id="rId1" Type="http://schemas.openxmlformats.org/officeDocument/2006/relationships/themeOverride" Target="../theme/themeOverride4.xml"/><Relationship Id="rId5" Type="http://schemas.openxmlformats.org/officeDocument/2006/relationships/image" Target="../media/image5.png"/><Relationship Id="rId4"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microsoft.com/office/2007/relationships/media" Target="../media/media3.mp4"/><Relationship Id="rId2" Type="http://schemas.openxmlformats.org/officeDocument/2006/relationships/video" Target="NULL" TargetMode="External"/><Relationship Id="rId1" Type="http://schemas.openxmlformats.org/officeDocument/2006/relationships/themeOverride" Target="../theme/themeOverride5.xml"/><Relationship Id="rId5" Type="http://schemas.openxmlformats.org/officeDocument/2006/relationships/image" Target="../media/image6.png"/><Relationship Id="rId4"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BA4A5-2104-4DF2-987B-FCBD0347482A}"/>
              </a:ext>
            </a:extLst>
          </p:cNvPr>
          <p:cNvSpPr>
            <a:spLocks noGrp="1"/>
          </p:cNvSpPr>
          <p:nvPr>
            <p:ph type="ctrTitle"/>
          </p:nvPr>
        </p:nvSpPr>
        <p:spPr/>
        <p:txBody>
          <a:bodyPr/>
          <a:lstStyle/>
          <a:p>
            <a:r>
              <a:rPr lang="en-US" dirty="0"/>
              <a:t>An Untitled Mining Game</a:t>
            </a:r>
          </a:p>
        </p:txBody>
      </p:sp>
      <p:sp>
        <p:nvSpPr>
          <p:cNvPr id="3" name="Subtitle 2">
            <a:extLst>
              <a:ext uri="{FF2B5EF4-FFF2-40B4-BE49-F238E27FC236}">
                <a16:creationId xmlns:a16="http://schemas.microsoft.com/office/drawing/2014/main" id="{371129B7-EC80-4DFA-BDA5-0D18CA893F0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5153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65E15-872E-42E0-AFC1-D358A03E89B9}"/>
              </a:ext>
            </a:extLst>
          </p:cNvPr>
          <p:cNvSpPr>
            <a:spLocks noGrp="1"/>
          </p:cNvSpPr>
          <p:nvPr>
            <p:ph type="title"/>
          </p:nvPr>
        </p:nvSpPr>
        <p:spPr/>
        <p:txBody>
          <a:bodyPr/>
          <a:lstStyle/>
          <a:p>
            <a:r>
              <a:rPr lang="en-US" dirty="0"/>
              <a:t>Reflection and Demo</a:t>
            </a:r>
          </a:p>
        </p:txBody>
      </p:sp>
      <p:sp>
        <p:nvSpPr>
          <p:cNvPr id="3" name="Text Placeholder 2">
            <a:extLst>
              <a:ext uri="{FF2B5EF4-FFF2-40B4-BE49-F238E27FC236}">
                <a16:creationId xmlns:a16="http://schemas.microsoft.com/office/drawing/2014/main" id="{A6255978-C082-4AC5-8BC5-4A710AD38183}"/>
              </a:ext>
            </a:extLst>
          </p:cNvPr>
          <p:cNvSpPr>
            <a:spLocks noGrp="1"/>
          </p:cNvSpPr>
          <p:nvPr>
            <p:ph type="body" idx="1"/>
          </p:nvPr>
        </p:nvSpPr>
        <p:spPr/>
        <p:txBody>
          <a:bodyPr/>
          <a:lstStyle/>
          <a:p>
            <a:r>
              <a:rPr lang="en-US" b="0" i="0" dirty="0">
                <a:effectLst/>
                <a:latin typeface="Arial" panose="020B0604020202020204" pitchFamily="34" charset="0"/>
              </a:rPr>
              <a:t>In other words, what did I learn from “An Untitled Mining Game?”</a:t>
            </a:r>
            <a:endParaRPr lang="en-US" dirty="0"/>
          </a:p>
        </p:txBody>
      </p:sp>
    </p:spTree>
    <p:extLst>
      <p:ext uri="{BB962C8B-B14F-4D97-AF65-F5344CB8AC3E}">
        <p14:creationId xmlns:p14="http://schemas.microsoft.com/office/powerpoint/2010/main" val="3849835611"/>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A1420F-7DA3-406C-8200-525BA5D8E349}"/>
              </a:ext>
            </a:extLst>
          </p:cNvPr>
          <p:cNvSpPr>
            <a:spLocks noGrp="1"/>
          </p:cNvSpPr>
          <p:nvPr>
            <p:ph type="title"/>
          </p:nvPr>
        </p:nvSpPr>
        <p:spPr/>
        <p:txBody>
          <a:bodyPr/>
          <a:lstStyle/>
          <a:p>
            <a:r>
              <a:rPr lang="en-US" dirty="0"/>
              <a:t>Lessons Learned</a:t>
            </a:r>
          </a:p>
        </p:txBody>
      </p:sp>
      <p:pic>
        <p:nvPicPr>
          <p:cNvPr id="8" name="Content Placeholder 7" descr="A picture containing painted&#10;&#10;Description automatically generated">
            <a:extLst>
              <a:ext uri="{FF2B5EF4-FFF2-40B4-BE49-F238E27FC236}">
                <a16:creationId xmlns:a16="http://schemas.microsoft.com/office/drawing/2014/main" id="{83C44942-423B-49CC-B069-7D3CFC73F47C}"/>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499753" y="1450513"/>
            <a:ext cx="5534229" cy="3956974"/>
          </a:xfrm>
        </p:spPr>
      </p:pic>
      <p:sp>
        <p:nvSpPr>
          <p:cNvPr id="6" name="Text Placeholder 5">
            <a:extLst>
              <a:ext uri="{FF2B5EF4-FFF2-40B4-BE49-F238E27FC236}">
                <a16:creationId xmlns:a16="http://schemas.microsoft.com/office/drawing/2014/main" id="{F78CEFAE-7422-493A-9C7F-3DE3B66C239B}"/>
              </a:ext>
            </a:extLst>
          </p:cNvPr>
          <p:cNvSpPr>
            <a:spLocks noGrp="1"/>
          </p:cNvSpPr>
          <p:nvPr>
            <p:ph type="body" sz="half" idx="2"/>
          </p:nvPr>
        </p:nvSpPr>
        <p:spPr>
          <a:xfrm>
            <a:off x="1444671" y="3205491"/>
            <a:ext cx="3275013" cy="2721973"/>
          </a:xfrm>
        </p:spPr>
        <p:txBody>
          <a:bodyPr/>
          <a:lstStyle/>
          <a:p>
            <a:r>
              <a:rPr lang="en-US" dirty="0"/>
              <a:t>GML is very picky</a:t>
            </a:r>
          </a:p>
          <a:p>
            <a:r>
              <a:rPr lang="en-US" dirty="0"/>
              <a:t>DELETE COMPLEX DATA STRUCTURES, YOU WILL CRASH YOUR COMPUTER</a:t>
            </a:r>
          </a:p>
          <a:p>
            <a:r>
              <a:rPr lang="en-US" dirty="0"/>
              <a:t>GitHub Workflow</a:t>
            </a:r>
          </a:p>
          <a:p>
            <a:r>
              <a:rPr lang="en-US" dirty="0"/>
              <a:t>That I never want to be a remote worker</a:t>
            </a:r>
          </a:p>
        </p:txBody>
      </p:sp>
    </p:spTree>
    <p:extLst>
      <p:ext uri="{BB962C8B-B14F-4D97-AF65-F5344CB8AC3E}">
        <p14:creationId xmlns:p14="http://schemas.microsoft.com/office/powerpoint/2010/main" val="3835977597"/>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2" name="Straight Connector 11">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6" name="Rectangle 15">
            <a:extLst>
              <a:ext uri="{FF2B5EF4-FFF2-40B4-BE49-F238E27FC236}">
                <a16:creationId xmlns:a16="http://schemas.microsoft.com/office/drawing/2014/main" id="{2FDF9410-E530-4E71-A2C0-4C24B48964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53268B1E-8861-4702-9529-5A8FB23A61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1094758"/>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0" name="Rectangle 19">
            <a:extLst>
              <a:ext uri="{FF2B5EF4-FFF2-40B4-BE49-F238E27FC236}">
                <a16:creationId xmlns:a16="http://schemas.microsoft.com/office/drawing/2014/main" id="{82F2350F-B1BB-4308-A267-CFFA3576E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1">
            <a:extLst>
              <a:ext uri="{FF2B5EF4-FFF2-40B4-BE49-F238E27FC236}">
                <a16:creationId xmlns:a16="http://schemas.microsoft.com/office/drawing/2014/main" id="{9EA77E68-67A0-49C9-A8A0-78BC1564BFA6}"/>
              </a:ext>
            </a:extLst>
          </p:cNvPr>
          <p:cNvSpPr>
            <a:spLocks noGrp="1"/>
          </p:cNvSpPr>
          <p:nvPr>
            <p:ph type="title"/>
          </p:nvPr>
        </p:nvSpPr>
        <p:spPr>
          <a:xfrm>
            <a:off x="1752966" y="1427305"/>
            <a:ext cx="8686800" cy="2897270"/>
          </a:xfrm>
        </p:spPr>
        <p:txBody>
          <a:bodyPr vert="horz" lIns="91440" tIns="45720" rIns="91440" bIns="0" rtlCol="0" anchor="ctr">
            <a:normAutofit/>
          </a:bodyPr>
          <a:lstStyle/>
          <a:p>
            <a:r>
              <a:rPr lang="en-US" sz="5400" dirty="0"/>
              <a:t>Demo + Q&amp;A</a:t>
            </a:r>
          </a:p>
        </p:txBody>
      </p:sp>
      <p:sp>
        <p:nvSpPr>
          <p:cNvPr id="3" name="Text Placeholder 2">
            <a:extLst>
              <a:ext uri="{FF2B5EF4-FFF2-40B4-BE49-F238E27FC236}">
                <a16:creationId xmlns:a16="http://schemas.microsoft.com/office/drawing/2014/main" id="{B325E51A-8CCE-425F-A51D-90C358CA204C}"/>
              </a:ext>
            </a:extLst>
          </p:cNvPr>
          <p:cNvSpPr>
            <a:spLocks noGrp="1"/>
          </p:cNvSpPr>
          <p:nvPr>
            <p:ph type="body" idx="1"/>
          </p:nvPr>
        </p:nvSpPr>
        <p:spPr>
          <a:xfrm>
            <a:off x="1752966" y="4744864"/>
            <a:ext cx="8686800" cy="631270"/>
          </a:xfrm>
        </p:spPr>
        <p:txBody>
          <a:bodyPr vert="horz" lIns="91440" tIns="91440" rIns="91440" bIns="91440" rtlCol="0">
            <a:normAutofit/>
          </a:bodyPr>
          <a:lstStyle/>
          <a:p>
            <a:endParaRPr lang="en-US" cap="all" dirty="0"/>
          </a:p>
        </p:txBody>
      </p:sp>
      <p:cxnSp>
        <p:nvCxnSpPr>
          <p:cNvPr id="22" name="Straight Connector 21">
            <a:extLst>
              <a:ext uri="{FF2B5EF4-FFF2-40B4-BE49-F238E27FC236}">
                <a16:creationId xmlns:a16="http://schemas.microsoft.com/office/drawing/2014/main" id="{BC6646AE-8FD6-411E-8640-6CCB250D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4536431"/>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24" name="Picture 23">
            <a:extLst>
              <a:ext uri="{FF2B5EF4-FFF2-40B4-BE49-F238E27FC236}">
                <a16:creationId xmlns:a16="http://schemas.microsoft.com/office/drawing/2014/main" id="{413B0556-E869-4B1C-A499-EB13D96B90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Tree>
    <p:extLst>
      <p:ext uri="{BB962C8B-B14F-4D97-AF65-F5344CB8AC3E}">
        <p14:creationId xmlns:p14="http://schemas.microsoft.com/office/powerpoint/2010/main" val="391815613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72D9A-4BA1-4CD3-B906-E94D51CB2BF8}"/>
              </a:ext>
            </a:extLst>
          </p:cNvPr>
          <p:cNvSpPr>
            <a:spLocks noGrp="1"/>
          </p:cNvSpPr>
          <p:nvPr>
            <p:ph type="title"/>
          </p:nvPr>
        </p:nvSpPr>
        <p:spPr/>
        <p:txBody>
          <a:bodyPr/>
          <a:lstStyle/>
          <a:p>
            <a:r>
              <a:rPr lang="en-US" dirty="0"/>
              <a:t>Structs</a:t>
            </a:r>
          </a:p>
        </p:txBody>
      </p:sp>
      <p:pic>
        <p:nvPicPr>
          <p:cNvPr id="5" name="Created with GameMaker Studio 2 2021-05-18 12-26-40">
            <a:hlinkClick r:id="" action="ppaction://media"/>
            <a:extLst>
              <a:ext uri="{FF2B5EF4-FFF2-40B4-BE49-F238E27FC236}">
                <a16:creationId xmlns:a16="http://schemas.microsoft.com/office/drawing/2014/main" id="{DF4ECC3A-785E-4828-ABF9-77759F318C47}"/>
              </a:ext>
            </a:extLst>
          </p:cNvPr>
          <p:cNvPicPr>
            <a:picLocks noGrp="1" noChangeAspect="1"/>
          </p:cNvPicPr>
          <p:nvPr>
            <p:ph idx="1"/>
            <a:videoFile r:link="rId2"/>
            <p:extLst>
              <p:ext uri="{DAA4B4D4-6D71-4841-9C94-3DE7FCFB9230}">
                <p14:media xmlns:p14="http://schemas.microsoft.com/office/powerpoint/2010/main" r:embed="rId3">
                  <p14:trim st="2234" end="492.2999"/>
                </p14:media>
              </p:ext>
            </p:extLst>
          </p:nvPr>
        </p:nvPicPr>
        <p:blipFill>
          <a:blip r:embed="rId5"/>
          <a:stretch>
            <a:fillRect/>
          </a:stretch>
        </p:blipFill>
        <p:spPr>
          <a:xfrm>
            <a:off x="5043488" y="873125"/>
            <a:ext cx="6013450" cy="4510088"/>
          </a:xfrm>
        </p:spPr>
      </p:pic>
      <p:sp>
        <p:nvSpPr>
          <p:cNvPr id="4" name="Text Placeholder 3">
            <a:extLst>
              <a:ext uri="{FF2B5EF4-FFF2-40B4-BE49-F238E27FC236}">
                <a16:creationId xmlns:a16="http://schemas.microsoft.com/office/drawing/2014/main" id="{28EF81E1-6E34-4FE4-81A2-8B4748530474}"/>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Different structs with different recipes</a:t>
            </a:r>
          </a:p>
          <a:p>
            <a:pPr marL="285750" indent="-285750">
              <a:buFont typeface="Arial" panose="020B0604020202020204" pitchFamily="34" charset="0"/>
              <a:buChar char="•"/>
            </a:pPr>
            <a:r>
              <a:rPr lang="en-US" dirty="0"/>
              <a:t>Struct leveling system</a:t>
            </a:r>
          </a:p>
          <a:p>
            <a:pPr marL="285750" indent="-285750">
              <a:buFont typeface="Arial" panose="020B0604020202020204" pitchFamily="34" charset="0"/>
              <a:buChar char="•"/>
            </a:pPr>
            <a:r>
              <a:rPr lang="en-US" dirty="0"/>
              <a:t>Buildable by the player</a:t>
            </a:r>
          </a:p>
        </p:txBody>
      </p:sp>
    </p:spTree>
    <p:extLst>
      <p:ext uri="{BB962C8B-B14F-4D97-AF65-F5344CB8AC3E}">
        <p14:creationId xmlns:p14="http://schemas.microsoft.com/office/powerpoint/2010/main" val="280978922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7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3A1D5-83E5-47BF-BE52-7C2CEEE74EF1}"/>
              </a:ext>
            </a:extLst>
          </p:cNvPr>
          <p:cNvSpPr>
            <a:spLocks noGrp="1"/>
          </p:cNvSpPr>
          <p:nvPr>
            <p:ph type="title"/>
          </p:nvPr>
        </p:nvSpPr>
        <p:spPr/>
        <p:txBody>
          <a:bodyPr/>
          <a:lstStyle/>
          <a:p>
            <a:r>
              <a:rPr lang="en-US" dirty="0"/>
              <a:t>Zones</a:t>
            </a:r>
          </a:p>
        </p:txBody>
      </p:sp>
      <p:pic>
        <p:nvPicPr>
          <p:cNvPr id="5" name="Created with GameMaker Studio 2 2021-05-18 12-30-25">
            <a:hlinkClick r:id="" action="ppaction://media"/>
            <a:extLst>
              <a:ext uri="{FF2B5EF4-FFF2-40B4-BE49-F238E27FC236}">
                <a16:creationId xmlns:a16="http://schemas.microsoft.com/office/drawing/2014/main" id="{C55406DD-FB45-4820-9F8C-8900D6CF4B83}"/>
              </a:ext>
            </a:extLst>
          </p:cNvPr>
          <p:cNvPicPr>
            <a:picLocks noGrp="1" noChangeAspect="1"/>
          </p:cNvPicPr>
          <p:nvPr>
            <p:ph idx="1"/>
            <a:videoFile r:link="rId2"/>
            <p:extLst>
              <p:ext uri="{DAA4B4D4-6D71-4841-9C94-3DE7FCFB9230}">
                <p14:media xmlns:p14="http://schemas.microsoft.com/office/powerpoint/2010/main" r:embed="rId3">
                  <p14:trim st="3203" end="4081.9791"/>
                </p14:media>
              </p:ext>
            </p:extLst>
          </p:nvPr>
        </p:nvPicPr>
        <p:blipFill>
          <a:blip r:embed="rId5"/>
          <a:stretch>
            <a:fillRect/>
          </a:stretch>
        </p:blipFill>
        <p:spPr>
          <a:xfrm>
            <a:off x="5043488" y="873125"/>
            <a:ext cx="6013450" cy="4510088"/>
          </a:xfrm>
        </p:spPr>
      </p:pic>
      <p:sp>
        <p:nvSpPr>
          <p:cNvPr id="4" name="Text Placeholder 3">
            <a:extLst>
              <a:ext uri="{FF2B5EF4-FFF2-40B4-BE49-F238E27FC236}">
                <a16:creationId xmlns:a16="http://schemas.microsoft.com/office/drawing/2014/main" id="{7A7AA615-D9DA-4B0C-923C-4AFDA68563E5}"/>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Varying spawns per region</a:t>
            </a:r>
          </a:p>
          <a:p>
            <a:pPr marL="285750" indent="-285750">
              <a:buFont typeface="Arial" panose="020B0604020202020204" pitchFamily="34" charset="0"/>
              <a:buChar char="•"/>
            </a:pPr>
            <a:r>
              <a:rPr lang="en-US" dirty="0"/>
              <a:t>Each region unique mat</a:t>
            </a:r>
          </a:p>
          <a:p>
            <a:pPr marL="285750" indent="-285750">
              <a:buFont typeface="Arial" panose="020B0604020202020204" pitchFamily="34" charset="0"/>
              <a:buChar char="•"/>
            </a:pPr>
            <a:r>
              <a:rPr lang="en-US" dirty="0"/>
              <a:t>Regions locked behind game progression</a:t>
            </a:r>
          </a:p>
          <a:p>
            <a:pPr marL="285750" indent="-285750">
              <a:buFont typeface="Arial" panose="020B0604020202020204" pitchFamily="34" charset="0"/>
              <a:buChar char="•"/>
            </a:pPr>
            <a:r>
              <a:rPr lang="en-US" dirty="0"/>
              <a:t>Looking forward</a:t>
            </a:r>
          </a:p>
        </p:txBody>
      </p:sp>
    </p:spTree>
    <p:extLst>
      <p:ext uri="{BB962C8B-B14F-4D97-AF65-F5344CB8AC3E}">
        <p14:creationId xmlns:p14="http://schemas.microsoft.com/office/powerpoint/2010/main" val="119883348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3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B613E-E632-4D9E-836A-49EC0057F23C}"/>
              </a:ext>
            </a:extLst>
          </p:cNvPr>
          <p:cNvSpPr>
            <a:spLocks noGrp="1"/>
          </p:cNvSpPr>
          <p:nvPr>
            <p:ph type="title"/>
          </p:nvPr>
        </p:nvSpPr>
        <p:spPr/>
        <p:txBody>
          <a:bodyPr/>
          <a:lstStyle/>
          <a:p>
            <a:r>
              <a:rPr lang="en-US"/>
              <a:t>Nodes</a:t>
            </a:r>
            <a:endParaRPr lang="en-US" dirty="0"/>
          </a:p>
        </p:txBody>
      </p:sp>
      <p:pic>
        <p:nvPicPr>
          <p:cNvPr id="5" name="Created with GameMaker Studio 2 2021-05-18 12-20-57">
            <a:hlinkClick r:id="" action="ppaction://media"/>
            <a:extLst>
              <a:ext uri="{FF2B5EF4-FFF2-40B4-BE49-F238E27FC236}">
                <a16:creationId xmlns:a16="http://schemas.microsoft.com/office/drawing/2014/main" id="{8C0DBAEE-8E77-451A-829B-6C36E89F1FD9}"/>
              </a:ext>
            </a:extLst>
          </p:cNvPr>
          <p:cNvPicPr>
            <a:picLocks noGrp="1" noChangeAspect="1"/>
          </p:cNvPicPr>
          <p:nvPr>
            <p:ph idx="1"/>
            <a:videoFile r:link="rId2"/>
            <p:extLst>
              <p:ext uri="{DAA4B4D4-6D71-4841-9C94-3DE7FCFB9230}">
                <p14:media xmlns:p14="http://schemas.microsoft.com/office/powerpoint/2010/main" r:embed="rId3">
                  <p14:trim st="2988" end="2655.8"/>
                </p14:media>
              </p:ext>
            </p:extLst>
          </p:nvPr>
        </p:nvPicPr>
        <p:blipFill>
          <a:blip r:embed="rId5"/>
          <a:stretch>
            <a:fillRect/>
          </a:stretch>
        </p:blipFill>
        <p:spPr>
          <a:xfrm>
            <a:off x="5043488" y="873125"/>
            <a:ext cx="6013450" cy="4510088"/>
          </a:xfrm>
        </p:spPr>
      </p:pic>
      <p:sp>
        <p:nvSpPr>
          <p:cNvPr id="4" name="Text Placeholder 3">
            <a:extLst>
              <a:ext uri="{FF2B5EF4-FFF2-40B4-BE49-F238E27FC236}">
                <a16:creationId xmlns:a16="http://schemas.microsoft.com/office/drawing/2014/main" id="{5C7A5A09-42E2-477E-8772-5310CBE9A1D1}"/>
              </a:ext>
            </a:extLst>
          </p:cNvPr>
          <p:cNvSpPr>
            <a:spLocks noGrp="1"/>
          </p:cNvSpPr>
          <p:nvPr>
            <p:ph type="body" sz="half" idx="2"/>
          </p:nvPr>
        </p:nvSpPr>
        <p:spPr/>
        <p:txBody>
          <a:bodyPr>
            <a:normAutofit fontScale="92500"/>
          </a:bodyPr>
          <a:lstStyle/>
          <a:p>
            <a:pPr marL="285750" indent="-285750">
              <a:buFont typeface="Arial" panose="020B0604020202020204" pitchFamily="34" charset="0"/>
              <a:buChar char="•"/>
            </a:pPr>
            <a:r>
              <a:rPr lang="en-US" sz="2000"/>
              <a:t>Given health and varying drops</a:t>
            </a:r>
          </a:p>
          <a:p>
            <a:pPr marL="285750" indent="-285750">
              <a:buFont typeface="Arial" panose="020B0604020202020204" pitchFamily="34" charset="0"/>
              <a:buChar char="•"/>
            </a:pPr>
            <a:r>
              <a:rPr lang="en-US" sz="2000"/>
              <a:t>Controlled by Parent Object</a:t>
            </a:r>
          </a:p>
          <a:p>
            <a:pPr marL="285750" indent="-285750">
              <a:buFont typeface="Arial" panose="020B0604020202020204" pitchFamily="34" charset="0"/>
              <a:buChar char="•"/>
            </a:pPr>
            <a:r>
              <a:rPr lang="en-US" sz="2000"/>
              <a:t>Determined by a zone-specific spawner</a:t>
            </a:r>
            <a:endParaRPr lang="en-US" sz="2000" dirty="0"/>
          </a:p>
        </p:txBody>
      </p:sp>
    </p:spTree>
    <p:extLst>
      <p:ext uri="{BB962C8B-B14F-4D97-AF65-F5344CB8AC3E}">
        <p14:creationId xmlns:p14="http://schemas.microsoft.com/office/powerpoint/2010/main" val="197204355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0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2" name="Straight Connector 11">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6" name="Rectangle 15">
            <a:extLst>
              <a:ext uri="{FF2B5EF4-FFF2-40B4-BE49-F238E27FC236}">
                <a16:creationId xmlns:a16="http://schemas.microsoft.com/office/drawing/2014/main" id="{B5F9E98A-4FF4-43D6-9C48-6DF0E7F2D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07A636-DC99-4588-80C4-9E069B97C3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1">
            <a:extLst>
              <a:ext uri="{FF2B5EF4-FFF2-40B4-BE49-F238E27FC236}">
                <a16:creationId xmlns:a16="http://schemas.microsoft.com/office/drawing/2014/main" id="{B3206BD7-FA43-4A90-8644-518F12C1C5A1}"/>
              </a:ext>
            </a:extLst>
          </p:cNvPr>
          <p:cNvSpPr>
            <a:spLocks noGrp="1"/>
          </p:cNvSpPr>
          <p:nvPr>
            <p:ph type="title"/>
          </p:nvPr>
        </p:nvSpPr>
        <p:spPr>
          <a:xfrm>
            <a:off x="960933" y="960241"/>
            <a:ext cx="6849699" cy="4203872"/>
          </a:xfrm>
        </p:spPr>
        <p:txBody>
          <a:bodyPr vert="horz" lIns="91440" tIns="45720" rIns="91440" bIns="0" rtlCol="0" anchor="ctr">
            <a:normAutofit/>
          </a:bodyPr>
          <a:lstStyle/>
          <a:p>
            <a:pPr algn="r"/>
            <a:r>
              <a:rPr lang="en-US" sz="5400"/>
              <a:t>Overview</a:t>
            </a:r>
          </a:p>
        </p:txBody>
      </p:sp>
      <p:sp>
        <p:nvSpPr>
          <p:cNvPr id="3" name="Text Placeholder 2">
            <a:extLst>
              <a:ext uri="{FF2B5EF4-FFF2-40B4-BE49-F238E27FC236}">
                <a16:creationId xmlns:a16="http://schemas.microsoft.com/office/drawing/2014/main" id="{DD52FA6B-B35F-4B74-9E57-ECD8DA671C4A}"/>
              </a:ext>
            </a:extLst>
          </p:cNvPr>
          <p:cNvSpPr>
            <a:spLocks noGrp="1"/>
          </p:cNvSpPr>
          <p:nvPr>
            <p:ph type="body" idx="1"/>
          </p:nvPr>
        </p:nvSpPr>
        <p:spPr>
          <a:xfrm>
            <a:off x="8453071" y="964028"/>
            <a:ext cx="2770873" cy="4196299"/>
          </a:xfrm>
        </p:spPr>
        <p:txBody>
          <a:bodyPr vert="horz" lIns="91440" tIns="91440" rIns="91440" bIns="91440" rtlCol="0" anchor="ctr">
            <a:normAutofit/>
          </a:bodyPr>
          <a:lstStyle/>
          <a:p>
            <a:r>
              <a:rPr lang="en-US" cap="all" dirty="0"/>
              <a:t>What is “An Untitled Mining Game”?</a:t>
            </a:r>
          </a:p>
        </p:txBody>
      </p:sp>
      <p:cxnSp>
        <p:nvCxnSpPr>
          <p:cNvPr id="20" name="Straight Connector 19">
            <a:extLst>
              <a:ext uri="{FF2B5EF4-FFF2-40B4-BE49-F238E27FC236}">
                <a16:creationId xmlns:a16="http://schemas.microsoft.com/office/drawing/2014/main" id="{0F2BAA51-3181-4303-929A-FCD9C33F890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7685" y="1328764"/>
            <a:ext cx="0" cy="346682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D4ED6A5F-3B06-48C5-850F-8045C4DF69A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4" name="Straight Connector 23">
            <a:extLst>
              <a:ext uri="{FF2B5EF4-FFF2-40B4-BE49-F238E27FC236}">
                <a16:creationId xmlns:a16="http://schemas.microsoft.com/office/drawing/2014/main" id="{C9A60B9D-8DAC-4DA9-88DE-9911621A2B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029661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111ED-F592-4CB5-9872-D7F47385B600}"/>
              </a:ext>
            </a:extLst>
          </p:cNvPr>
          <p:cNvSpPr>
            <a:spLocks noGrp="1"/>
          </p:cNvSpPr>
          <p:nvPr>
            <p:ph type="title"/>
          </p:nvPr>
        </p:nvSpPr>
        <p:spPr>
          <a:xfrm>
            <a:off x="1451579" y="804519"/>
            <a:ext cx="9603275" cy="1049235"/>
          </a:xfrm>
        </p:spPr>
        <p:txBody>
          <a:bodyPr>
            <a:normAutofit/>
          </a:bodyPr>
          <a:lstStyle/>
          <a:p>
            <a:r>
              <a:rPr lang="en-US" dirty="0"/>
              <a:t>Overview</a:t>
            </a:r>
          </a:p>
        </p:txBody>
      </p:sp>
      <p:sp>
        <p:nvSpPr>
          <p:cNvPr id="3" name="Content Placeholder 2">
            <a:extLst>
              <a:ext uri="{FF2B5EF4-FFF2-40B4-BE49-F238E27FC236}">
                <a16:creationId xmlns:a16="http://schemas.microsoft.com/office/drawing/2014/main" id="{9A9D6AA9-7C40-43C5-8B41-330A4D08E830}"/>
              </a:ext>
            </a:extLst>
          </p:cNvPr>
          <p:cNvSpPr>
            <a:spLocks noGrp="1"/>
          </p:cNvSpPr>
          <p:nvPr>
            <p:ph idx="1"/>
          </p:nvPr>
        </p:nvSpPr>
        <p:spPr>
          <a:xfrm>
            <a:off x="1451579" y="2015732"/>
            <a:ext cx="9603275" cy="3450613"/>
          </a:xfrm>
        </p:spPr>
        <p:txBody>
          <a:bodyPr>
            <a:normAutofit/>
          </a:bodyPr>
          <a:lstStyle/>
          <a:p>
            <a:r>
              <a:rPr lang="en-US" sz="2400" dirty="0"/>
              <a:t>Inspired by Idle Games (</a:t>
            </a:r>
            <a:r>
              <a:rPr lang="en-US" sz="2400" dirty="0" err="1"/>
              <a:t>AdVenture</a:t>
            </a:r>
            <a:r>
              <a:rPr lang="en-US" sz="2400" dirty="0"/>
              <a:t> Capitalist, Cookie Clicker, etc.)</a:t>
            </a:r>
          </a:p>
          <a:p>
            <a:r>
              <a:rPr lang="en-US" sz="2400" dirty="0"/>
              <a:t>Encourage Active Engagement, Idle is a Bad Word®</a:t>
            </a:r>
          </a:p>
          <a:p>
            <a:r>
              <a:rPr lang="en-US" sz="2400" dirty="0"/>
              <a:t>Incremental Game, Big numbers go </a:t>
            </a:r>
            <a:r>
              <a:rPr lang="en-US" sz="2400" i="1" dirty="0"/>
              <a:t>WOOSH</a:t>
            </a:r>
          </a:p>
          <a:p>
            <a:r>
              <a:rPr lang="en-US" sz="2400" dirty="0"/>
              <a:t>Designed around core “Mine, Refine, Upgrade”</a:t>
            </a:r>
          </a:p>
        </p:txBody>
      </p:sp>
    </p:spTree>
    <p:extLst>
      <p:ext uri="{BB962C8B-B14F-4D97-AF65-F5344CB8AC3E}">
        <p14:creationId xmlns:p14="http://schemas.microsoft.com/office/powerpoint/2010/main" val="107008946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77E68-67A0-49C9-A8A0-78BC1564BFA6}"/>
              </a:ext>
            </a:extLst>
          </p:cNvPr>
          <p:cNvSpPr>
            <a:spLocks noGrp="1"/>
          </p:cNvSpPr>
          <p:nvPr>
            <p:ph type="title"/>
          </p:nvPr>
        </p:nvSpPr>
        <p:spPr/>
        <p:txBody>
          <a:bodyPr/>
          <a:lstStyle/>
          <a:p>
            <a:r>
              <a:rPr lang="en-US" dirty="0"/>
              <a:t>Technologies used</a:t>
            </a:r>
          </a:p>
        </p:txBody>
      </p:sp>
      <p:sp>
        <p:nvSpPr>
          <p:cNvPr id="3" name="Text Placeholder 2">
            <a:extLst>
              <a:ext uri="{FF2B5EF4-FFF2-40B4-BE49-F238E27FC236}">
                <a16:creationId xmlns:a16="http://schemas.microsoft.com/office/drawing/2014/main" id="{B325E51A-8CCE-425F-A51D-90C358CA204C}"/>
              </a:ext>
            </a:extLst>
          </p:cNvPr>
          <p:cNvSpPr>
            <a:spLocks noGrp="1"/>
          </p:cNvSpPr>
          <p:nvPr>
            <p:ph type="body" idx="1"/>
          </p:nvPr>
        </p:nvSpPr>
        <p:spPr/>
        <p:txBody>
          <a:bodyPr/>
          <a:lstStyle/>
          <a:p>
            <a:r>
              <a:rPr lang="en-US" dirty="0"/>
              <a:t>What did I use to create “An Untitled Mining Game”?</a:t>
            </a:r>
          </a:p>
        </p:txBody>
      </p:sp>
    </p:spTree>
    <p:extLst>
      <p:ext uri="{BB962C8B-B14F-4D97-AF65-F5344CB8AC3E}">
        <p14:creationId xmlns:p14="http://schemas.microsoft.com/office/powerpoint/2010/main" val="488047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9D4B225-18E9-4C5B-94D8-2ABE6D161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152A018C-865F-463F-944D-5C2ED23C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F738849B-C66C-41F3-80F9-277CCD95F9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495610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7B8496F0-9BED-4FA0-843A-7A21943C4B34}"/>
              </a:ext>
            </a:extLst>
          </p:cNvPr>
          <p:cNvSpPr>
            <a:spLocks noGrp="1"/>
          </p:cNvSpPr>
          <p:nvPr>
            <p:ph type="title"/>
          </p:nvPr>
        </p:nvSpPr>
        <p:spPr>
          <a:xfrm>
            <a:off x="1451581" y="804520"/>
            <a:ext cx="4958419" cy="1049235"/>
          </a:xfrm>
        </p:spPr>
        <p:txBody>
          <a:bodyPr vert="horz" lIns="91440" tIns="45720" rIns="91440" bIns="45720" rtlCol="0" anchor="t">
            <a:normAutofit/>
          </a:bodyPr>
          <a:lstStyle/>
          <a:p>
            <a:r>
              <a:rPr lang="en-US" dirty="0"/>
              <a:t>Technologies Used</a:t>
            </a:r>
          </a:p>
        </p:txBody>
      </p:sp>
      <p:sp>
        <p:nvSpPr>
          <p:cNvPr id="22" name="Rectangle 21">
            <a:extLst>
              <a:ext uri="{FF2B5EF4-FFF2-40B4-BE49-F238E27FC236}">
                <a16:creationId xmlns:a16="http://schemas.microsoft.com/office/drawing/2014/main" id="{7E07FF13-A7EB-4465-B3A3-E8B26C04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Text Placeholder 3">
            <a:extLst>
              <a:ext uri="{FF2B5EF4-FFF2-40B4-BE49-F238E27FC236}">
                <a16:creationId xmlns:a16="http://schemas.microsoft.com/office/drawing/2014/main" id="{BA97D805-93E1-47AE-B79C-118D50EBC04F}"/>
              </a:ext>
            </a:extLst>
          </p:cNvPr>
          <p:cNvSpPr>
            <a:spLocks noGrp="1"/>
          </p:cNvSpPr>
          <p:nvPr>
            <p:ph type="body" sz="half" idx="2"/>
          </p:nvPr>
        </p:nvSpPr>
        <p:spPr>
          <a:xfrm>
            <a:off x="1451581" y="2015732"/>
            <a:ext cx="4958419" cy="3450613"/>
          </a:xfrm>
        </p:spPr>
        <p:txBody>
          <a:bodyPr vert="horz" lIns="91440" tIns="45720" rIns="91440" bIns="45720" rtlCol="0" anchor="t">
            <a:normAutofit/>
          </a:bodyPr>
          <a:lstStyle/>
          <a:p>
            <a:pPr indent="-228600">
              <a:buFont typeface="Arial" panose="020B0604020202020204" pitchFamily="34" charset="0"/>
              <a:buChar char="•"/>
            </a:pPr>
            <a:r>
              <a:rPr lang="en-US" sz="2400" dirty="0"/>
              <a:t>Game Maker Studio 2, GML</a:t>
            </a:r>
          </a:p>
          <a:p>
            <a:pPr indent="-228600">
              <a:buFont typeface="Arial" panose="020B0604020202020204" pitchFamily="34" charset="0"/>
              <a:buChar char="•"/>
            </a:pPr>
            <a:r>
              <a:rPr lang="en-US" sz="2400" dirty="0"/>
              <a:t>Why GMS over tools like Unity?</a:t>
            </a:r>
          </a:p>
          <a:p>
            <a:pPr indent="-228600">
              <a:buFont typeface="Arial" panose="020B0604020202020204" pitchFamily="34" charset="0"/>
              <a:buChar char="•"/>
            </a:pPr>
            <a:r>
              <a:rPr lang="en-US" sz="2400" dirty="0"/>
              <a:t>Worthwhile Experience?</a:t>
            </a:r>
          </a:p>
          <a:p>
            <a:pPr indent="-228600">
              <a:buFont typeface="Arial" panose="020B0604020202020204" pitchFamily="34" charset="0"/>
              <a:buChar char="•"/>
            </a:pPr>
            <a:endParaRPr lang="en-US" sz="2400" dirty="0"/>
          </a:p>
          <a:p>
            <a:pPr indent="-228600">
              <a:buFont typeface="Arial" panose="020B0604020202020204" pitchFamily="34" charset="0"/>
              <a:buChar char="•"/>
            </a:pPr>
            <a:r>
              <a:rPr lang="en-US" sz="2400" dirty="0"/>
              <a:t>Asset Creation and Credits</a:t>
            </a:r>
          </a:p>
        </p:txBody>
      </p:sp>
      <p:grpSp>
        <p:nvGrpSpPr>
          <p:cNvPr id="24" name="Group 23">
            <a:extLst>
              <a:ext uri="{FF2B5EF4-FFF2-40B4-BE49-F238E27FC236}">
                <a16:creationId xmlns:a16="http://schemas.microsoft.com/office/drawing/2014/main" id="{408AC817-B4B8-429C-B507-074E447CCF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99254" y="482171"/>
            <a:ext cx="4652668" cy="5149101"/>
            <a:chOff x="6885125" y="583365"/>
            <a:chExt cx="4652668" cy="5181928"/>
          </a:xfrm>
        </p:grpSpPr>
        <p:sp>
          <p:nvSpPr>
            <p:cNvPr id="25" name="Rectangle 24">
              <a:extLst>
                <a:ext uri="{FF2B5EF4-FFF2-40B4-BE49-F238E27FC236}">
                  <a16:creationId xmlns:a16="http://schemas.microsoft.com/office/drawing/2014/main" id="{550B18D8-C579-42C4-80E7-118866B9DA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85125" y="583365"/>
              <a:ext cx="4652668"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9058F23F-80CD-4CDB-9817-D85CAA982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25358" y="915807"/>
              <a:ext cx="400124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Placeholder 4">
            <a:extLst>
              <a:ext uri="{FF2B5EF4-FFF2-40B4-BE49-F238E27FC236}">
                <a16:creationId xmlns:a16="http://schemas.microsoft.com/office/drawing/2014/main" id="{2FB4353D-FD0A-462E-BB56-F9935B53F0EC}"/>
              </a:ext>
            </a:extLst>
          </p:cNvPr>
          <p:cNvPicPr>
            <a:picLocks noGrp="1" noChangeAspect="1"/>
          </p:cNvPicPr>
          <p:nvPr>
            <p:ph type="pic" idx="1"/>
          </p:nvPr>
        </p:nvPicPr>
        <p:blipFill rotWithShape="1">
          <a:blip r:embed="rId4"/>
          <a:srcRect l="4631" r="8460"/>
          <a:stretch/>
        </p:blipFill>
        <p:spPr>
          <a:xfrm>
            <a:off x="7555450" y="1116345"/>
            <a:ext cx="3360025" cy="3866172"/>
          </a:xfrm>
          <a:prstGeom prst="rect">
            <a:avLst/>
          </a:prstGeom>
        </p:spPr>
      </p:pic>
      <p:pic>
        <p:nvPicPr>
          <p:cNvPr id="28" name="Picture 27">
            <a:extLst>
              <a:ext uri="{FF2B5EF4-FFF2-40B4-BE49-F238E27FC236}">
                <a16:creationId xmlns:a16="http://schemas.microsoft.com/office/drawing/2014/main" id="{63325370-A7EA-4294-B4F2-3282DB3DFD1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0" name="Straight Connector 29">
            <a:extLst>
              <a:ext uri="{FF2B5EF4-FFF2-40B4-BE49-F238E27FC236}">
                <a16:creationId xmlns:a16="http://schemas.microsoft.com/office/drawing/2014/main" id="{BC3070B6-C738-4874-9F3C-09E5E6855E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145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2" name="Straight Connector 11">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6" name="Rectangle 15">
            <a:extLst>
              <a:ext uri="{FF2B5EF4-FFF2-40B4-BE49-F238E27FC236}">
                <a16:creationId xmlns:a16="http://schemas.microsoft.com/office/drawing/2014/main" id="{2FDF9410-E530-4E71-A2C0-4C24B48964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53268B1E-8861-4702-9529-5A8FB23A61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1094758"/>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0" name="Rectangle 19">
            <a:extLst>
              <a:ext uri="{FF2B5EF4-FFF2-40B4-BE49-F238E27FC236}">
                <a16:creationId xmlns:a16="http://schemas.microsoft.com/office/drawing/2014/main" id="{82F2350F-B1BB-4308-A267-CFFA3576E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1">
            <a:extLst>
              <a:ext uri="{FF2B5EF4-FFF2-40B4-BE49-F238E27FC236}">
                <a16:creationId xmlns:a16="http://schemas.microsoft.com/office/drawing/2014/main" id="{9EA77E68-67A0-49C9-A8A0-78BC1564BFA6}"/>
              </a:ext>
            </a:extLst>
          </p:cNvPr>
          <p:cNvSpPr>
            <a:spLocks noGrp="1"/>
          </p:cNvSpPr>
          <p:nvPr>
            <p:ph type="title"/>
          </p:nvPr>
        </p:nvSpPr>
        <p:spPr>
          <a:xfrm>
            <a:off x="1752966" y="1427305"/>
            <a:ext cx="8686800" cy="2897270"/>
          </a:xfrm>
        </p:spPr>
        <p:txBody>
          <a:bodyPr vert="horz" lIns="91440" tIns="45720" rIns="91440" bIns="0" rtlCol="0" anchor="ctr">
            <a:normAutofit/>
          </a:bodyPr>
          <a:lstStyle/>
          <a:p>
            <a:r>
              <a:rPr lang="en-US" sz="5400"/>
              <a:t>Development Process</a:t>
            </a:r>
          </a:p>
        </p:txBody>
      </p:sp>
      <p:sp>
        <p:nvSpPr>
          <p:cNvPr id="3" name="Text Placeholder 2">
            <a:extLst>
              <a:ext uri="{FF2B5EF4-FFF2-40B4-BE49-F238E27FC236}">
                <a16:creationId xmlns:a16="http://schemas.microsoft.com/office/drawing/2014/main" id="{B325E51A-8CCE-425F-A51D-90C358CA204C}"/>
              </a:ext>
            </a:extLst>
          </p:cNvPr>
          <p:cNvSpPr>
            <a:spLocks noGrp="1"/>
          </p:cNvSpPr>
          <p:nvPr>
            <p:ph type="body" idx="1"/>
          </p:nvPr>
        </p:nvSpPr>
        <p:spPr>
          <a:xfrm>
            <a:off x="1752966" y="4744864"/>
            <a:ext cx="8686800" cy="631270"/>
          </a:xfrm>
        </p:spPr>
        <p:txBody>
          <a:bodyPr vert="horz" lIns="91440" tIns="91440" rIns="91440" bIns="91440" rtlCol="0">
            <a:normAutofit/>
          </a:bodyPr>
          <a:lstStyle/>
          <a:p>
            <a:r>
              <a:rPr lang="en-US" dirty="0"/>
              <a:t>Yeah, but like, </a:t>
            </a:r>
            <a:r>
              <a:rPr lang="en-US" i="1" dirty="0"/>
              <a:t>how</a:t>
            </a:r>
            <a:r>
              <a:rPr lang="en-US" dirty="0"/>
              <a:t> did I create “An Untitled Mining Game”? </a:t>
            </a:r>
          </a:p>
        </p:txBody>
      </p:sp>
      <p:cxnSp>
        <p:nvCxnSpPr>
          <p:cNvPr id="22" name="Straight Connector 21">
            <a:extLst>
              <a:ext uri="{FF2B5EF4-FFF2-40B4-BE49-F238E27FC236}">
                <a16:creationId xmlns:a16="http://schemas.microsoft.com/office/drawing/2014/main" id="{BC6646AE-8FD6-411E-8640-6CCB250D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4536431"/>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24" name="Picture 23">
            <a:extLst>
              <a:ext uri="{FF2B5EF4-FFF2-40B4-BE49-F238E27FC236}">
                <a16:creationId xmlns:a16="http://schemas.microsoft.com/office/drawing/2014/main" id="{413B0556-E869-4B1C-A499-EB13D96B90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Tree>
    <p:extLst>
      <p:ext uri="{BB962C8B-B14F-4D97-AF65-F5344CB8AC3E}">
        <p14:creationId xmlns:p14="http://schemas.microsoft.com/office/powerpoint/2010/main" val="283801370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8AB7B-43B0-44BC-9F66-418B3EA9C074}"/>
              </a:ext>
            </a:extLst>
          </p:cNvPr>
          <p:cNvSpPr>
            <a:spLocks noGrp="1"/>
          </p:cNvSpPr>
          <p:nvPr>
            <p:ph type="title"/>
          </p:nvPr>
        </p:nvSpPr>
        <p:spPr>
          <a:xfrm>
            <a:off x="1451579" y="804519"/>
            <a:ext cx="9603275" cy="1049235"/>
          </a:xfrm>
        </p:spPr>
        <p:txBody>
          <a:bodyPr>
            <a:normAutofit/>
          </a:bodyPr>
          <a:lstStyle/>
          <a:p>
            <a:r>
              <a:rPr lang="en-US" dirty="0"/>
              <a:t>Systems Driven Agile Development</a:t>
            </a:r>
          </a:p>
        </p:txBody>
      </p:sp>
      <p:sp>
        <p:nvSpPr>
          <p:cNvPr id="3" name="Content Placeholder 2">
            <a:extLst>
              <a:ext uri="{FF2B5EF4-FFF2-40B4-BE49-F238E27FC236}">
                <a16:creationId xmlns:a16="http://schemas.microsoft.com/office/drawing/2014/main" id="{D9B8FEF6-F006-41A6-816A-7CCEF2DAAB18}"/>
              </a:ext>
            </a:extLst>
          </p:cNvPr>
          <p:cNvSpPr>
            <a:spLocks noGrp="1"/>
          </p:cNvSpPr>
          <p:nvPr>
            <p:ph idx="1"/>
          </p:nvPr>
        </p:nvSpPr>
        <p:spPr>
          <a:xfrm>
            <a:off x="1451579" y="2015732"/>
            <a:ext cx="9603275" cy="3450613"/>
          </a:xfrm>
        </p:spPr>
        <p:txBody>
          <a:bodyPr>
            <a:normAutofit/>
          </a:bodyPr>
          <a:lstStyle/>
          <a:p>
            <a:r>
              <a:rPr lang="en-US" dirty="0"/>
              <a:t>Decomposition and specifics (Nodes, Structs, Zones, Renown)</a:t>
            </a:r>
          </a:p>
          <a:p>
            <a:r>
              <a:rPr lang="en-US" dirty="0"/>
              <a:t>Function First, Fix it Later</a:t>
            </a:r>
          </a:p>
          <a:p>
            <a:r>
              <a:rPr lang="en-US" dirty="0"/>
              <a:t>Rapid creation, feedback, and implementation</a:t>
            </a:r>
          </a:p>
          <a:p>
            <a:r>
              <a:rPr lang="en-US" dirty="0"/>
              <a:t>Forward thinking and dynamic, but you can always refactor later</a:t>
            </a:r>
          </a:p>
        </p:txBody>
      </p:sp>
    </p:spTree>
    <p:extLst>
      <p:ext uri="{BB962C8B-B14F-4D97-AF65-F5344CB8AC3E}">
        <p14:creationId xmlns:p14="http://schemas.microsoft.com/office/powerpoint/2010/main" val="64422357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77E68-67A0-49C9-A8A0-78BC1564BFA6}"/>
              </a:ext>
            </a:extLst>
          </p:cNvPr>
          <p:cNvSpPr>
            <a:spLocks noGrp="1"/>
          </p:cNvSpPr>
          <p:nvPr>
            <p:ph type="title"/>
          </p:nvPr>
        </p:nvSpPr>
        <p:spPr/>
        <p:txBody>
          <a:bodyPr/>
          <a:lstStyle/>
          <a:p>
            <a:r>
              <a:rPr lang="en-US" dirty="0"/>
              <a:t>Testing</a:t>
            </a:r>
          </a:p>
        </p:txBody>
      </p:sp>
      <p:sp>
        <p:nvSpPr>
          <p:cNvPr id="3" name="Text Placeholder 2">
            <a:extLst>
              <a:ext uri="{FF2B5EF4-FFF2-40B4-BE49-F238E27FC236}">
                <a16:creationId xmlns:a16="http://schemas.microsoft.com/office/drawing/2014/main" id="{B325E51A-8CCE-425F-A51D-90C358CA204C}"/>
              </a:ext>
            </a:extLst>
          </p:cNvPr>
          <p:cNvSpPr>
            <a:spLocks noGrp="1"/>
          </p:cNvSpPr>
          <p:nvPr>
            <p:ph type="body" idx="1"/>
          </p:nvPr>
        </p:nvSpPr>
        <p:spPr/>
        <p:txBody>
          <a:bodyPr/>
          <a:lstStyle/>
          <a:p>
            <a:r>
              <a:rPr lang="en-US" dirty="0"/>
              <a:t>What did others think of “An Untitled Mining Game”?</a:t>
            </a:r>
          </a:p>
        </p:txBody>
      </p:sp>
    </p:spTree>
    <p:extLst>
      <p:ext uri="{BB962C8B-B14F-4D97-AF65-F5344CB8AC3E}">
        <p14:creationId xmlns:p14="http://schemas.microsoft.com/office/powerpoint/2010/main" val="4216211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F6FAF-6EEA-4250-BEF2-130559DD6D6B}"/>
              </a:ext>
            </a:extLst>
          </p:cNvPr>
          <p:cNvSpPr>
            <a:spLocks noGrp="1"/>
          </p:cNvSpPr>
          <p:nvPr>
            <p:ph type="title"/>
          </p:nvPr>
        </p:nvSpPr>
        <p:spPr/>
        <p:txBody>
          <a:bodyPr/>
          <a:lstStyle/>
          <a:p>
            <a:r>
              <a:rPr lang="en-US" dirty="0"/>
              <a:t>Two Types of Tests</a:t>
            </a:r>
          </a:p>
        </p:txBody>
      </p:sp>
      <p:sp>
        <p:nvSpPr>
          <p:cNvPr id="3" name="Text Placeholder 2">
            <a:extLst>
              <a:ext uri="{FF2B5EF4-FFF2-40B4-BE49-F238E27FC236}">
                <a16:creationId xmlns:a16="http://schemas.microsoft.com/office/drawing/2014/main" id="{94ED2CFA-6D4E-445F-85EE-2644A554C157}"/>
              </a:ext>
            </a:extLst>
          </p:cNvPr>
          <p:cNvSpPr>
            <a:spLocks noGrp="1"/>
          </p:cNvSpPr>
          <p:nvPr>
            <p:ph type="body" idx="1"/>
          </p:nvPr>
        </p:nvSpPr>
        <p:spPr/>
        <p:txBody>
          <a:bodyPr/>
          <a:lstStyle/>
          <a:p>
            <a:r>
              <a:rPr lang="en-US" dirty="0"/>
              <a:t>Ad-Hoc</a:t>
            </a:r>
          </a:p>
        </p:txBody>
      </p:sp>
      <p:sp>
        <p:nvSpPr>
          <p:cNvPr id="4" name="Content Placeholder 3">
            <a:extLst>
              <a:ext uri="{FF2B5EF4-FFF2-40B4-BE49-F238E27FC236}">
                <a16:creationId xmlns:a16="http://schemas.microsoft.com/office/drawing/2014/main" id="{E130E97A-64FD-4BF5-BDEC-7A678DB593D4}"/>
              </a:ext>
            </a:extLst>
          </p:cNvPr>
          <p:cNvSpPr>
            <a:spLocks noGrp="1"/>
          </p:cNvSpPr>
          <p:nvPr>
            <p:ph sz="half" idx="2"/>
          </p:nvPr>
        </p:nvSpPr>
        <p:spPr/>
        <p:txBody>
          <a:bodyPr/>
          <a:lstStyle/>
          <a:p>
            <a:r>
              <a:rPr lang="en-US" dirty="0"/>
              <a:t>Loosely Directed</a:t>
            </a:r>
          </a:p>
          <a:p>
            <a:r>
              <a:rPr lang="en-US" dirty="0"/>
              <a:t>Game Feel</a:t>
            </a:r>
          </a:p>
          <a:p>
            <a:r>
              <a:rPr lang="en-US" dirty="0"/>
              <a:t>General feedback and how to move forward (direction, movement, feedback and labels)</a:t>
            </a:r>
          </a:p>
        </p:txBody>
      </p:sp>
      <p:sp>
        <p:nvSpPr>
          <p:cNvPr id="5" name="Text Placeholder 4">
            <a:extLst>
              <a:ext uri="{FF2B5EF4-FFF2-40B4-BE49-F238E27FC236}">
                <a16:creationId xmlns:a16="http://schemas.microsoft.com/office/drawing/2014/main" id="{B144DA19-6ED0-4770-BDFA-F010B174244D}"/>
              </a:ext>
            </a:extLst>
          </p:cNvPr>
          <p:cNvSpPr>
            <a:spLocks noGrp="1"/>
          </p:cNvSpPr>
          <p:nvPr>
            <p:ph type="body" sz="quarter" idx="3"/>
          </p:nvPr>
        </p:nvSpPr>
        <p:spPr/>
        <p:txBody>
          <a:bodyPr/>
          <a:lstStyle/>
          <a:p>
            <a:r>
              <a:rPr lang="en-US" dirty="0"/>
              <a:t>End-to-End</a:t>
            </a:r>
          </a:p>
        </p:txBody>
      </p:sp>
      <p:sp>
        <p:nvSpPr>
          <p:cNvPr id="6" name="Content Placeholder 5">
            <a:extLst>
              <a:ext uri="{FF2B5EF4-FFF2-40B4-BE49-F238E27FC236}">
                <a16:creationId xmlns:a16="http://schemas.microsoft.com/office/drawing/2014/main" id="{5C381CD9-32F7-439E-94C9-213832A68CEA}"/>
              </a:ext>
            </a:extLst>
          </p:cNvPr>
          <p:cNvSpPr>
            <a:spLocks noGrp="1"/>
          </p:cNvSpPr>
          <p:nvPr>
            <p:ph sz="quarter" idx="4"/>
          </p:nvPr>
        </p:nvSpPr>
        <p:spPr/>
        <p:txBody>
          <a:bodyPr/>
          <a:lstStyle/>
          <a:p>
            <a:r>
              <a:rPr lang="en-US" dirty="0"/>
              <a:t>Very Specific</a:t>
            </a:r>
          </a:p>
          <a:p>
            <a:r>
              <a:rPr lang="en-US" dirty="0"/>
              <a:t>Targeted Systems</a:t>
            </a:r>
          </a:p>
          <a:p>
            <a:r>
              <a:rPr lang="en-US" dirty="0"/>
              <a:t>Fixing what doesn’t work (mouse level, </a:t>
            </a:r>
            <a:r>
              <a:rPr lang="en-US"/>
              <a:t>dynamic input </a:t>
            </a:r>
            <a:r>
              <a:rPr lang="en-US" dirty="0"/>
              <a:t>+ static output)</a:t>
            </a:r>
          </a:p>
        </p:txBody>
      </p:sp>
    </p:spTree>
    <p:extLst>
      <p:ext uri="{BB962C8B-B14F-4D97-AF65-F5344CB8AC3E}">
        <p14:creationId xmlns:p14="http://schemas.microsoft.com/office/powerpoint/2010/main" val="1564666107"/>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ppt/theme/themeOverride2.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ppt/theme/themeOverride3.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ppt/theme/themeOverride4.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ppt/theme/themeOverride5.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docProps/app.xml><?xml version="1.0" encoding="utf-8"?>
<Properties xmlns="http://schemas.openxmlformats.org/officeDocument/2006/extended-properties" xmlns:vt="http://schemas.openxmlformats.org/officeDocument/2006/docPropsVTypes">
  <Template/>
  <TotalTime>184</TotalTime>
  <Words>1805</Words>
  <Application>Microsoft Office PowerPoint</Application>
  <PresentationFormat>Widescreen</PresentationFormat>
  <Paragraphs>114</Paragraphs>
  <Slides>15</Slides>
  <Notes>12</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Gill Sans MT</vt:lpstr>
      <vt:lpstr>Gallery</vt:lpstr>
      <vt:lpstr>An Untitled Mining Game</vt:lpstr>
      <vt:lpstr>Overview</vt:lpstr>
      <vt:lpstr>Overview</vt:lpstr>
      <vt:lpstr>Technologies used</vt:lpstr>
      <vt:lpstr>Technologies Used</vt:lpstr>
      <vt:lpstr>Development Process</vt:lpstr>
      <vt:lpstr>Systems Driven Agile Development</vt:lpstr>
      <vt:lpstr>Testing</vt:lpstr>
      <vt:lpstr>Two Types of Tests</vt:lpstr>
      <vt:lpstr>Reflection and Demo</vt:lpstr>
      <vt:lpstr>Lessons Learned</vt:lpstr>
      <vt:lpstr>Demo + Q&amp;A</vt:lpstr>
      <vt:lpstr>Structs</vt:lpstr>
      <vt:lpstr>Zones</vt:lpstr>
      <vt:lpstr>Nodes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Untitled Mining Game</dc:title>
  <dc:creator>Ezra L. Skwarka</dc:creator>
  <cp:lastModifiedBy>Ezra L. Skwarka</cp:lastModifiedBy>
  <cp:revision>18</cp:revision>
  <dcterms:created xsi:type="dcterms:W3CDTF">2021-05-18T15:28:40Z</dcterms:created>
  <dcterms:modified xsi:type="dcterms:W3CDTF">2021-05-21T16:35:18Z</dcterms:modified>
</cp:coreProperties>
</file>

<file path=docProps/thumbnail.jpeg>
</file>